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3" r:id="rId5"/>
    <p:sldId id="262" r:id="rId6"/>
    <p:sldId id="261" r:id="rId7"/>
    <p:sldId id="266" r:id="rId8"/>
    <p:sldId id="267" r:id="rId9"/>
    <p:sldId id="270" r:id="rId10"/>
    <p:sldId id="269" r:id="rId11"/>
    <p:sldId id="265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7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7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74CC-0B4B-4EE3-A433-7570DA540E9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B39C-B638-4C78-A138-A3A64C1BA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wu.pressbooks.pub/webboceanography/front-matter/preface/" TargetMode="External"/><Relationship Id="rId2" Type="http://schemas.openxmlformats.org/officeDocument/2006/relationships/hyperlink" Target="https://www.reefimages.com/oceansci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lifesciences.napier.ac.uk/JK/algalweb/synechococcus-b.jpg&amp;imgrefurl=http://www.lifesciences.napier.ac.uk/JK/algalweb/indext.htm&amp;h=179&amp;w=221&amp;sz=11&amp;tbnid=VAPH378xuwuU5M:&amp;tbnh=82&amp;tbnw=102&amp;hl=en&amp;start=2&amp;prev=/images?q%3DSynechococcus%26svnum%3D10%26hl%3Den%26lr%3D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noc.soton.ac.uk/GDD/exbio/Images/Marine_Snow.gif&amp;imgrefurl=http://www.noc.soton.ac.uk/GDD/exbio/Rsl_web.htm&amp;h=369&amp;w=509&amp;sz=78&amp;tbnid=QCZljsnNhJVr8M:&amp;tbnh=92&amp;tbnw=128&amp;hl=en&amp;start=1&amp;prev=/images?q%3Dmarine%2Bsnow%26svnum%3D10%26hl%3Den%26lr%3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hjs.geol.uib.no/diatoms/grovea/images/grovea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Dynamic Planet 2020 /Oceanography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87600"/>
            <a:ext cx="9144000" cy="1655762"/>
          </a:xfrm>
        </p:spPr>
        <p:txBody>
          <a:bodyPr/>
          <a:lstStyle/>
          <a:p>
            <a:r>
              <a:rPr lang="en-US" dirty="0" smtClean="0"/>
              <a:t>JHU Science Olympiad Workshop</a:t>
            </a:r>
            <a:endParaRPr lang="en-US" dirty="0" smtClean="0"/>
          </a:p>
          <a:p>
            <a:r>
              <a:rPr lang="en-US" dirty="0" smtClean="0"/>
              <a:t>Anand Gnanadesikan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6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and radiocarbon at depth in the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2" y="1690690"/>
            <a:ext cx="5611906" cy="420808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2" y="1690690"/>
            <a:ext cx="5662070" cy="42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3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this together</a:t>
            </a:r>
            <a:endParaRPr lang="en-US" dirty="0"/>
          </a:p>
        </p:txBody>
      </p:sp>
      <p:pic>
        <p:nvPicPr>
          <p:cNvPr id="4" name="Picture 4" descr="worldmap_col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b="18182"/>
          <a:stretch>
            <a:fillRect/>
          </a:stretch>
        </p:blipFill>
        <p:spPr bwMode="auto">
          <a:xfrm>
            <a:off x="1517150" y="1842250"/>
            <a:ext cx="596561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176" y="155576"/>
            <a:ext cx="9476998" cy="11398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Variability in North Atlantic </a:t>
            </a:r>
            <a:r>
              <a:rPr lang="en-US" altLang="en-US" dirty="0" smtClean="0"/>
              <a:t>temperature- may be associated with changes in overturning…</a:t>
            </a:r>
            <a:endParaRPr lang="en-US" altLang="en-US" dirty="0"/>
          </a:p>
        </p:txBody>
      </p:sp>
      <p:pic>
        <p:nvPicPr>
          <p:cNvPr id="14339" name="Picture 3" descr="AMO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52006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MO_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05300"/>
            <a:ext cx="52006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Greenland cod catch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052888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81401" y="4724401"/>
            <a:ext cx="446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Stein, J. Northw. Atl. Fish. Sci., 2007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1"/>
            <a:ext cx="46482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422526" y="5670551"/>
            <a:ext cx="3338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Verdana" panose="020B0604030504040204" pitchFamily="34" charset="0"/>
              </a:rPr>
              <a:t>Is this merely coincidental?</a:t>
            </a:r>
          </a:p>
        </p:txBody>
      </p:sp>
    </p:spTree>
    <p:extLst>
      <p:ext uri="{BB962C8B-B14F-4D97-AF65-F5344CB8AC3E}">
        <p14:creationId xmlns:p14="http://schemas.microsoft.com/office/powerpoint/2010/main" val="27425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General slide on study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Read the rules</a:t>
            </a:r>
          </a:p>
          <a:p>
            <a:r>
              <a:rPr lang="en-US" dirty="0" smtClean="0"/>
              <a:t>Build a binder</a:t>
            </a:r>
          </a:p>
          <a:p>
            <a:pPr lvl="1"/>
            <a:r>
              <a:rPr lang="en-US" dirty="0" smtClean="0"/>
              <a:t>For each concept in the list of concepts, </a:t>
            </a:r>
            <a:r>
              <a:rPr lang="en-US" i="1" dirty="0" smtClean="0"/>
              <a:t>write down </a:t>
            </a:r>
            <a:r>
              <a:rPr lang="en-US" dirty="0" smtClean="0"/>
              <a:t>a paragraph or so of information/include pictures.</a:t>
            </a:r>
          </a:p>
          <a:p>
            <a:pPr lvl="1"/>
            <a:r>
              <a:rPr lang="en-US" dirty="0" smtClean="0"/>
              <a:t>You may</a:t>
            </a:r>
            <a:r>
              <a:rPr lang="en-US" dirty="0" smtClean="0"/>
              <a:t>, or may not be allowed to use the binder in the test… but the process of building it will give </a:t>
            </a:r>
            <a:r>
              <a:rPr lang="en-US" dirty="0" smtClean="0"/>
              <a:t>you</a:t>
            </a:r>
            <a:r>
              <a:rPr lang="en-US" dirty="0" smtClean="0"/>
              <a:t> </a:t>
            </a:r>
            <a:r>
              <a:rPr lang="en-US" dirty="0" smtClean="0"/>
              <a:t>a huge amount of information.</a:t>
            </a:r>
          </a:p>
          <a:p>
            <a:pPr lvl="1"/>
            <a:r>
              <a:rPr lang="en-US" dirty="0" smtClean="0"/>
              <a:t>Do not simply download and print out material. 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the binder to generate tests for themselves.</a:t>
            </a:r>
          </a:p>
          <a:p>
            <a:endParaRPr lang="en-US" dirty="0"/>
          </a:p>
          <a:p>
            <a:r>
              <a:rPr lang="en-US" dirty="0" smtClean="0"/>
              <a:t>Coaches</a:t>
            </a:r>
            <a:r>
              <a:rPr lang="en-US" dirty="0" smtClean="0"/>
              <a:t> </a:t>
            </a:r>
            <a:r>
              <a:rPr lang="en-US" dirty="0" smtClean="0"/>
              <a:t>major role- accountability, helping understand concepts.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www.reefimages.com/oceansci.php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https://rwu.pressbooks.pub/webboceanography/front-matter/preface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concept- salinity and what we can learn from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8" y="1690688"/>
            <a:ext cx="6288800" cy="47148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1198" y="1825625"/>
            <a:ext cx="4582602" cy="4351338"/>
          </a:xfrm>
        </p:spPr>
        <p:txBody>
          <a:bodyPr/>
          <a:lstStyle/>
          <a:p>
            <a:r>
              <a:rPr lang="en-US" dirty="0" smtClean="0"/>
              <a:t>Originally measured in terms of solute concentration.</a:t>
            </a:r>
          </a:p>
          <a:p>
            <a:r>
              <a:rPr lang="en-US" dirty="0" smtClean="0"/>
              <a:t>Now is measured in terms of ability of seawater to conduct electricity.</a:t>
            </a:r>
          </a:p>
          <a:p>
            <a:r>
              <a:rPr lang="en-US" dirty="0" smtClean="0"/>
              <a:t>Affects density (salty water is denser)</a:t>
            </a:r>
          </a:p>
          <a:p>
            <a:r>
              <a:rPr lang="en-US" dirty="0" smtClean="0"/>
              <a:t>What does a profile at 20S look like?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 in the Atlantic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8" y="1690688"/>
            <a:ext cx="6288800" cy="47148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1198" y="1825625"/>
            <a:ext cx="4582602" cy="4351338"/>
          </a:xfrm>
        </p:spPr>
        <p:txBody>
          <a:bodyPr/>
          <a:lstStyle/>
          <a:p>
            <a:r>
              <a:rPr lang="en-US" dirty="0" smtClean="0"/>
              <a:t>High values in the mid-latitudes </a:t>
            </a:r>
          </a:p>
          <a:p>
            <a:r>
              <a:rPr lang="en-US" dirty="0" smtClean="0"/>
              <a:t>Low values emanating from Southern ocean into deep.</a:t>
            </a:r>
          </a:p>
          <a:p>
            <a:r>
              <a:rPr lang="en-US" dirty="0" smtClean="0"/>
              <a:t>High values penetrating from North Atlantic into deep.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in Atlantic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0" y="1690687"/>
            <a:ext cx="6082962" cy="4560483"/>
          </a:xfrm>
        </p:spPr>
      </p:pic>
      <p:sp>
        <p:nvSpPr>
          <p:cNvPr id="7" name="TextBox 6"/>
          <p:cNvSpPr txBox="1"/>
          <p:nvPr/>
        </p:nvSpPr>
        <p:spPr>
          <a:xfrm>
            <a:off x="7331826" y="2310938"/>
            <a:ext cx="4206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waters only found very close to surface- waters at depth are cold.</a:t>
            </a:r>
          </a:p>
          <a:p>
            <a:endParaRPr lang="en-US" dirty="0"/>
          </a:p>
          <a:p>
            <a:r>
              <a:rPr lang="en-US" dirty="0" smtClean="0"/>
              <a:t>These waters “outcrop” at high latitudes- most of the ocean is “ventilated” i.e. waters are supplied from high latitudes.</a:t>
            </a:r>
          </a:p>
          <a:p>
            <a:endParaRPr lang="en-US" dirty="0"/>
          </a:p>
          <a:p>
            <a:r>
              <a:rPr lang="en-US" dirty="0" smtClean="0"/>
              <a:t>Different properties of water coming from the north and south (slightly warmer from north, cooler from south).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Radiocarbon in Atlantic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5" y="1690690"/>
            <a:ext cx="5803995" cy="4351338"/>
          </a:xfrm>
        </p:spPr>
      </p:pic>
      <p:sp>
        <p:nvSpPr>
          <p:cNvPr id="5" name="TextBox 4"/>
          <p:cNvSpPr txBox="1"/>
          <p:nvPr/>
        </p:nvSpPr>
        <p:spPr>
          <a:xfrm>
            <a:off x="6450676" y="1911927"/>
            <a:ext cx="4721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Radiocarbon is produced in stratosphere by  nitrogen interacting with galactic cosmic rays.</a:t>
            </a:r>
          </a:p>
          <a:p>
            <a:endParaRPr lang="en-US" dirty="0"/>
          </a:p>
          <a:p>
            <a:r>
              <a:rPr lang="en-US" dirty="0" smtClean="0"/>
              <a:t>Enters ocean relatively slow and decays. </a:t>
            </a:r>
          </a:p>
          <a:p>
            <a:endParaRPr lang="en-US" dirty="0"/>
          </a:p>
          <a:p>
            <a:r>
              <a:rPr lang="en-US" dirty="0"/>
              <a:t>Units are fraction that has decayed in parts per thousand (1 per mille ~8 years)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 these three tracers put together suggest about pathways of flow?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of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6812"/>
            <a:ext cx="4206156" cy="315341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56" y="1690688"/>
            <a:ext cx="4064973" cy="304756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21" y="1764566"/>
            <a:ext cx="3966431" cy="297369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123485" y="1895302"/>
            <a:ext cx="764771" cy="364504"/>
          </a:xfrm>
          <a:custGeom>
            <a:avLst/>
            <a:gdLst>
              <a:gd name="connsiteX0" fmla="*/ 0 w 764771"/>
              <a:gd name="connsiteY0" fmla="*/ 0 h 364504"/>
              <a:gd name="connsiteX1" fmla="*/ 232756 w 764771"/>
              <a:gd name="connsiteY1" fmla="*/ 332509 h 364504"/>
              <a:gd name="connsiteX2" fmla="*/ 764771 w 764771"/>
              <a:gd name="connsiteY2" fmla="*/ 332509 h 3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771" h="364504">
                <a:moveTo>
                  <a:pt x="0" y="0"/>
                </a:moveTo>
                <a:cubicBezTo>
                  <a:pt x="52647" y="138545"/>
                  <a:pt x="105294" y="277091"/>
                  <a:pt x="232756" y="332509"/>
                </a:cubicBezTo>
                <a:cubicBezTo>
                  <a:pt x="360218" y="387927"/>
                  <a:pt x="562494" y="360218"/>
                  <a:pt x="764771" y="33250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96291" y="1945178"/>
            <a:ext cx="964276" cy="1303814"/>
          </a:xfrm>
          <a:custGeom>
            <a:avLst/>
            <a:gdLst>
              <a:gd name="connsiteX0" fmla="*/ 964276 w 964276"/>
              <a:gd name="connsiteY0" fmla="*/ 0 h 1303814"/>
              <a:gd name="connsiteX1" fmla="*/ 764771 w 964276"/>
              <a:gd name="connsiteY1" fmla="*/ 1147157 h 1303814"/>
              <a:gd name="connsiteX2" fmla="*/ 0 w 964276"/>
              <a:gd name="connsiteY2" fmla="*/ 1263535 h 13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6" h="1303814">
                <a:moveTo>
                  <a:pt x="964276" y="0"/>
                </a:moveTo>
                <a:cubicBezTo>
                  <a:pt x="944880" y="468284"/>
                  <a:pt x="925484" y="936568"/>
                  <a:pt x="764771" y="1147157"/>
                </a:cubicBezTo>
                <a:cubicBezTo>
                  <a:pt x="604058" y="1357746"/>
                  <a:pt x="302029" y="1310640"/>
                  <a:pt x="0" y="1263535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97775" y="1995055"/>
            <a:ext cx="947650" cy="2078181"/>
          </a:xfrm>
          <a:custGeom>
            <a:avLst/>
            <a:gdLst>
              <a:gd name="connsiteX0" fmla="*/ 0 w 947650"/>
              <a:gd name="connsiteY0" fmla="*/ 0 h 2078181"/>
              <a:gd name="connsiteX1" fmla="*/ 182880 w 947650"/>
              <a:gd name="connsiteY1" fmla="*/ 1463040 h 2078181"/>
              <a:gd name="connsiteX2" fmla="*/ 947650 w 947650"/>
              <a:gd name="connsiteY2" fmla="*/ 2078181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650" h="2078181">
                <a:moveTo>
                  <a:pt x="0" y="0"/>
                </a:moveTo>
                <a:cubicBezTo>
                  <a:pt x="12469" y="558338"/>
                  <a:pt x="24938" y="1116677"/>
                  <a:pt x="182880" y="1463040"/>
                </a:cubicBezTo>
                <a:cubicBezTo>
                  <a:pt x="340822" y="1809404"/>
                  <a:pt x="644236" y="1943792"/>
                  <a:pt x="947650" y="207818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17573" y="2047702"/>
            <a:ext cx="764771" cy="364504"/>
          </a:xfrm>
          <a:custGeom>
            <a:avLst/>
            <a:gdLst>
              <a:gd name="connsiteX0" fmla="*/ 0 w 764771"/>
              <a:gd name="connsiteY0" fmla="*/ 0 h 364504"/>
              <a:gd name="connsiteX1" fmla="*/ 232756 w 764771"/>
              <a:gd name="connsiteY1" fmla="*/ 332509 h 364504"/>
              <a:gd name="connsiteX2" fmla="*/ 764771 w 764771"/>
              <a:gd name="connsiteY2" fmla="*/ 332509 h 3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771" h="364504">
                <a:moveTo>
                  <a:pt x="0" y="0"/>
                </a:moveTo>
                <a:cubicBezTo>
                  <a:pt x="52647" y="138545"/>
                  <a:pt x="105294" y="277091"/>
                  <a:pt x="232756" y="332509"/>
                </a:cubicBezTo>
                <a:cubicBezTo>
                  <a:pt x="360218" y="387927"/>
                  <a:pt x="562494" y="360218"/>
                  <a:pt x="764771" y="33250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90379" y="2097578"/>
            <a:ext cx="964276" cy="1303814"/>
          </a:xfrm>
          <a:custGeom>
            <a:avLst/>
            <a:gdLst>
              <a:gd name="connsiteX0" fmla="*/ 964276 w 964276"/>
              <a:gd name="connsiteY0" fmla="*/ 0 h 1303814"/>
              <a:gd name="connsiteX1" fmla="*/ 764771 w 964276"/>
              <a:gd name="connsiteY1" fmla="*/ 1147157 h 1303814"/>
              <a:gd name="connsiteX2" fmla="*/ 0 w 964276"/>
              <a:gd name="connsiteY2" fmla="*/ 1263535 h 13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6" h="1303814">
                <a:moveTo>
                  <a:pt x="964276" y="0"/>
                </a:moveTo>
                <a:cubicBezTo>
                  <a:pt x="944880" y="468284"/>
                  <a:pt x="925484" y="936568"/>
                  <a:pt x="764771" y="1147157"/>
                </a:cubicBezTo>
                <a:cubicBezTo>
                  <a:pt x="604058" y="1357746"/>
                  <a:pt x="302029" y="1310640"/>
                  <a:pt x="0" y="1263535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91863" y="2147455"/>
            <a:ext cx="947650" cy="2078181"/>
          </a:xfrm>
          <a:custGeom>
            <a:avLst/>
            <a:gdLst>
              <a:gd name="connsiteX0" fmla="*/ 0 w 947650"/>
              <a:gd name="connsiteY0" fmla="*/ 0 h 2078181"/>
              <a:gd name="connsiteX1" fmla="*/ 182880 w 947650"/>
              <a:gd name="connsiteY1" fmla="*/ 1463040 h 2078181"/>
              <a:gd name="connsiteX2" fmla="*/ 947650 w 947650"/>
              <a:gd name="connsiteY2" fmla="*/ 2078181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650" h="2078181">
                <a:moveTo>
                  <a:pt x="0" y="0"/>
                </a:moveTo>
                <a:cubicBezTo>
                  <a:pt x="12469" y="558338"/>
                  <a:pt x="24938" y="1116677"/>
                  <a:pt x="182880" y="1463040"/>
                </a:cubicBezTo>
                <a:cubicBezTo>
                  <a:pt x="340822" y="1809404"/>
                  <a:pt x="644236" y="1943792"/>
                  <a:pt x="947650" y="207818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272397" y="2011844"/>
            <a:ext cx="764771" cy="364504"/>
          </a:xfrm>
          <a:custGeom>
            <a:avLst/>
            <a:gdLst>
              <a:gd name="connsiteX0" fmla="*/ 0 w 764771"/>
              <a:gd name="connsiteY0" fmla="*/ 0 h 364504"/>
              <a:gd name="connsiteX1" fmla="*/ 232756 w 764771"/>
              <a:gd name="connsiteY1" fmla="*/ 332509 h 364504"/>
              <a:gd name="connsiteX2" fmla="*/ 764771 w 764771"/>
              <a:gd name="connsiteY2" fmla="*/ 332509 h 3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771" h="364504">
                <a:moveTo>
                  <a:pt x="0" y="0"/>
                </a:moveTo>
                <a:cubicBezTo>
                  <a:pt x="52647" y="138545"/>
                  <a:pt x="105294" y="277091"/>
                  <a:pt x="232756" y="332509"/>
                </a:cubicBezTo>
                <a:cubicBezTo>
                  <a:pt x="360218" y="387927"/>
                  <a:pt x="562494" y="360218"/>
                  <a:pt x="764771" y="332509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45203" y="2061720"/>
            <a:ext cx="964276" cy="1303814"/>
          </a:xfrm>
          <a:custGeom>
            <a:avLst/>
            <a:gdLst>
              <a:gd name="connsiteX0" fmla="*/ 964276 w 964276"/>
              <a:gd name="connsiteY0" fmla="*/ 0 h 1303814"/>
              <a:gd name="connsiteX1" fmla="*/ 764771 w 964276"/>
              <a:gd name="connsiteY1" fmla="*/ 1147157 h 1303814"/>
              <a:gd name="connsiteX2" fmla="*/ 0 w 964276"/>
              <a:gd name="connsiteY2" fmla="*/ 1263535 h 13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6" h="1303814">
                <a:moveTo>
                  <a:pt x="964276" y="0"/>
                </a:moveTo>
                <a:cubicBezTo>
                  <a:pt x="944880" y="468284"/>
                  <a:pt x="925484" y="936568"/>
                  <a:pt x="764771" y="1147157"/>
                </a:cubicBezTo>
                <a:cubicBezTo>
                  <a:pt x="604058" y="1357746"/>
                  <a:pt x="302029" y="1310640"/>
                  <a:pt x="0" y="1263535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046687" y="2111597"/>
            <a:ext cx="947650" cy="2078181"/>
          </a:xfrm>
          <a:custGeom>
            <a:avLst/>
            <a:gdLst>
              <a:gd name="connsiteX0" fmla="*/ 0 w 947650"/>
              <a:gd name="connsiteY0" fmla="*/ 0 h 2078181"/>
              <a:gd name="connsiteX1" fmla="*/ 182880 w 947650"/>
              <a:gd name="connsiteY1" fmla="*/ 1463040 h 2078181"/>
              <a:gd name="connsiteX2" fmla="*/ 947650 w 947650"/>
              <a:gd name="connsiteY2" fmla="*/ 2078181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650" h="2078181">
                <a:moveTo>
                  <a:pt x="0" y="0"/>
                </a:moveTo>
                <a:cubicBezTo>
                  <a:pt x="12469" y="558338"/>
                  <a:pt x="24938" y="1116677"/>
                  <a:pt x="182880" y="1463040"/>
                </a:cubicBezTo>
                <a:cubicBezTo>
                  <a:pt x="340822" y="1809404"/>
                  <a:pt x="644236" y="1943792"/>
                  <a:pt x="947650" y="207818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579115" y="1995055"/>
            <a:ext cx="964276" cy="980902"/>
          </a:xfrm>
          <a:custGeom>
            <a:avLst/>
            <a:gdLst>
              <a:gd name="connsiteX0" fmla="*/ 964276 w 964276"/>
              <a:gd name="connsiteY0" fmla="*/ 0 h 1303814"/>
              <a:gd name="connsiteX1" fmla="*/ 764771 w 964276"/>
              <a:gd name="connsiteY1" fmla="*/ 1147157 h 1303814"/>
              <a:gd name="connsiteX2" fmla="*/ 0 w 964276"/>
              <a:gd name="connsiteY2" fmla="*/ 1263535 h 13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6" h="1303814">
                <a:moveTo>
                  <a:pt x="964276" y="0"/>
                </a:moveTo>
                <a:cubicBezTo>
                  <a:pt x="944880" y="468284"/>
                  <a:pt x="925484" y="936568"/>
                  <a:pt x="764771" y="1147157"/>
                </a:cubicBezTo>
                <a:cubicBezTo>
                  <a:pt x="604058" y="1357746"/>
                  <a:pt x="302029" y="1310640"/>
                  <a:pt x="0" y="1263535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915400" cy="1143000"/>
          </a:xfrm>
        </p:spPr>
        <p:txBody>
          <a:bodyPr anchorCtr="0">
            <a:normAutofit fontScale="90000"/>
          </a:bodyPr>
          <a:lstStyle/>
          <a:p>
            <a:r>
              <a:rPr lang="en-US" altLang="en-US" sz="4000" dirty="0"/>
              <a:t>One reason why </a:t>
            </a:r>
            <a:r>
              <a:rPr lang="en-US" altLang="en-US" sz="4000" dirty="0" smtClean="0"/>
              <a:t>the overturning </a:t>
            </a:r>
            <a:r>
              <a:rPr lang="en-US" altLang="en-US" sz="4000" dirty="0"/>
              <a:t>matters: The challenge for ocean plants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724400" y="1905000"/>
            <a:ext cx="3429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24400" y="3581400"/>
            <a:ext cx="3429000" cy="1752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flipV="1">
            <a:off x="3962400" y="2743200"/>
            <a:ext cx="838200" cy="1752600"/>
          </a:xfrm>
          <a:prstGeom prst="curvedRightArrow">
            <a:avLst>
              <a:gd name="adj1" fmla="val 41818"/>
              <a:gd name="adj2" fmla="val 83636"/>
              <a:gd name="adj3" fmla="val 3333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05001" y="2971800"/>
            <a:ext cx="19208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/>
              <a:t>Mixing and</a:t>
            </a:r>
          </a:p>
          <a:p>
            <a:r>
              <a:rPr lang="en-US" altLang="en-US" sz="2200"/>
              <a:t>upwelling bring nutrients  to the surface.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13725" y="2017713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Shallow sunlit</a:t>
            </a:r>
          </a:p>
          <a:p>
            <a:r>
              <a:rPr lang="en-US" altLang="en-US"/>
              <a:t>euphotic zone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305800" y="411480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High nutrient</a:t>
            </a:r>
          </a:p>
          <a:p>
            <a:r>
              <a:rPr lang="en-US" altLang="en-US"/>
              <a:t>ocean interior</a:t>
            </a:r>
          </a:p>
        </p:txBody>
      </p:sp>
      <p:pic>
        <p:nvPicPr>
          <p:cNvPr id="8201" name="Picture 9" descr="synechococcus-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971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grovea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133600"/>
            <a:ext cx="8667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324600" y="3124200"/>
            <a:ext cx="0" cy="16764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4" name="Picture 12" descr="Marine_Sno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429000" y="1219200"/>
            <a:ext cx="535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/>
              <a:t>Biological activity takes up these nutrients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733800" y="5562600"/>
            <a:ext cx="5672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dirty="0"/>
              <a:t>Sinking fluxes export nutrients back to depth</a:t>
            </a: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324601" y="3124201"/>
            <a:ext cx="688975" cy="396875"/>
          </a:xfrm>
          <a:custGeom>
            <a:avLst/>
            <a:gdLst>
              <a:gd name="T0" fmla="*/ 41275 w 688975"/>
              <a:gd name="T1" fmla="*/ 0 h 396875"/>
              <a:gd name="T2" fmla="*/ 107950 w 688975"/>
              <a:gd name="T3" fmla="*/ 333375 h 396875"/>
              <a:gd name="T4" fmla="*/ 688975 w 688975"/>
              <a:gd name="T5" fmla="*/ 381000 h 3968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88975" h="396875">
                <a:moveTo>
                  <a:pt x="41275" y="0"/>
                </a:moveTo>
                <a:cubicBezTo>
                  <a:pt x="20637" y="134937"/>
                  <a:pt x="0" y="269875"/>
                  <a:pt x="107950" y="333375"/>
                </a:cubicBezTo>
                <a:cubicBezTo>
                  <a:pt x="215900" y="396875"/>
                  <a:pt x="452437" y="388937"/>
                  <a:pt x="688975" y="381000"/>
                </a:cubicBezTo>
              </a:path>
            </a:pathLst>
          </a:custGeom>
          <a:noFill/>
          <a:ln w="76200" cap="flat" cmpd="sng" algn="ctr">
            <a:solidFill>
              <a:srgbClr val="006600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  <p:bldP spid="8203" grpId="0" animBg="1"/>
      <p:bldP spid="8205" grpId="0"/>
      <p:bldP spid="8206" grpId="0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393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1_Office Theme</vt:lpstr>
      <vt:lpstr>Dynamic Planet 2020 /Oceanography </vt:lpstr>
      <vt:lpstr>General slide on study events</vt:lpstr>
      <vt:lpstr>Some possible resources</vt:lpstr>
      <vt:lpstr>Key concept- salinity and what we can learn from it</vt:lpstr>
      <vt:lpstr>What do we see in the Atlantic</vt:lpstr>
      <vt:lpstr>Temperature in Atlantic</vt:lpstr>
      <vt:lpstr>Radiocarbon in Atlantic</vt:lpstr>
      <vt:lpstr>Pathways of flow</vt:lpstr>
      <vt:lpstr>One reason why the overturning matters: The challenge for ocean plants</vt:lpstr>
      <vt:lpstr>Oxygen and radiocarbon at depth in the ocean</vt:lpstr>
      <vt:lpstr>Putting this together</vt:lpstr>
      <vt:lpstr>Variability in North Atlantic temperature- may be associated with changes in overturning…</vt:lpstr>
      <vt:lpstr>Greenland cod catch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Planet 2020 /Oceanography</dc:title>
  <dc:creator>Anand Gnanadesikan</dc:creator>
  <cp:lastModifiedBy>Anand Gnanadesikan</cp:lastModifiedBy>
  <cp:revision>4</cp:revision>
  <dcterms:created xsi:type="dcterms:W3CDTF">2019-11-16T05:15:44Z</dcterms:created>
  <dcterms:modified xsi:type="dcterms:W3CDTF">2019-11-16T05:48:34Z</dcterms:modified>
</cp:coreProperties>
</file>